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95" r:id="rId3"/>
    <p:sldId id="276" r:id="rId4"/>
    <p:sldId id="294" r:id="rId5"/>
    <p:sldId id="296" r:id="rId6"/>
    <p:sldId id="300" r:id="rId7"/>
    <p:sldId id="277" r:id="rId8"/>
    <p:sldId id="268" r:id="rId9"/>
    <p:sldId id="284" r:id="rId10"/>
    <p:sldId id="269" r:id="rId11"/>
    <p:sldId id="283" r:id="rId12"/>
    <p:sldId id="270" r:id="rId13"/>
    <p:sldId id="299" r:id="rId14"/>
    <p:sldId id="292" r:id="rId15"/>
    <p:sldId id="301" r:id="rId16"/>
    <p:sldId id="285" r:id="rId17"/>
    <p:sldId id="298" r:id="rId18"/>
    <p:sldId id="262" r:id="rId19"/>
    <p:sldId id="265" r:id="rId20"/>
    <p:sldId id="286" r:id="rId21"/>
    <p:sldId id="288" r:id="rId22"/>
    <p:sldId id="302" r:id="rId23"/>
    <p:sldId id="303" r:id="rId24"/>
    <p:sldId id="304" r:id="rId25"/>
    <p:sldId id="287" r:id="rId26"/>
    <p:sldId id="266" r:id="rId27"/>
    <p:sldId id="290" r:id="rId2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743" autoAdjust="0"/>
    <p:restoredTop sz="87424" autoAdjust="0"/>
  </p:normalViewPr>
  <p:slideViewPr>
    <p:cSldViewPr snapToGrid="0" snapToObjects="1">
      <p:cViewPr varScale="1">
        <p:scale>
          <a:sx n="48" d="100"/>
          <a:sy n="48" d="100"/>
        </p:scale>
        <p:origin x="-7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8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'From 4601'!$B$199</c:f>
              <c:strCache>
                <c:ptCount val="1"/>
                <c:pt idx="0">
                  <c:v>50-54</c:v>
                </c:pt>
              </c:strCache>
            </c:strRef>
          </c:tx>
          <c:invertIfNegative val="0"/>
          <c:cat>
            <c:strRef>
              <c:f>'From 4601'!$A$200:$A$209</c:f>
              <c:strCache>
                <c:ptCount val="10"/>
                <c:pt idx="0">
                  <c:v>Pass on knowledge</c:v>
                </c:pt>
                <c:pt idx="1">
                  <c:v>Get/keep paid work</c:v>
                </c:pt>
                <c:pt idx="2">
                  <c:v>Involved in society</c:v>
                </c:pt>
                <c:pt idx="3">
                  <c:v>Improve/maintain health</c:v>
                </c:pt>
                <c:pt idx="4">
                  <c:v>Digital world</c:v>
                </c:pt>
                <c:pt idx="5">
                  <c:v>Manage caring roles</c:v>
                </c:pt>
                <c:pt idx="6">
                  <c:v>Cope with life crises</c:v>
                </c:pt>
                <c:pt idx="7">
                  <c:v>Improved reading/maths</c:v>
                </c:pt>
                <c:pt idx="8">
                  <c:v>Get/keep voluntary work</c:v>
                </c:pt>
                <c:pt idx="9">
                  <c:v>Manage money</c:v>
                </c:pt>
              </c:strCache>
            </c:strRef>
          </c:cat>
          <c:val>
            <c:numRef>
              <c:f>'From 4601'!$B$200:$B$209</c:f>
              <c:numCache>
                <c:formatCode>General</c:formatCode>
                <c:ptCount val="10"/>
                <c:pt idx="0">
                  <c:v>36</c:v>
                </c:pt>
                <c:pt idx="1">
                  <c:v>31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9</c:v>
                </c:pt>
                <c:pt idx="6">
                  <c:v>4</c:v>
                </c:pt>
                <c:pt idx="7">
                  <c:v>9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'From 4601'!$C$199</c:f>
              <c:strCache>
                <c:ptCount val="1"/>
                <c:pt idx="0">
                  <c:v>55-64</c:v>
                </c:pt>
              </c:strCache>
            </c:strRef>
          </c:tx>
          <c:invertIfNegative val="0"/>
          <c:cat>
            <c:strRef>
              <c:f>'From 4601'!$A$200:$A$209</c:f>
              <c:strCache>
                <c:ptCount val="10"/>
                <c:pt idx="0">
                  <c:v>Pass on knowledge</c:v>
                </c:pt>
                <c:pt idx="1">
                  <c:v>Get/keep paid work</c:v>
                </c:pt>
                <c:pt idx="2">
                  <c:v>Involved in society</c:v>
                </c:pt>
                <c:pt idx="3">
                  <c:v>Improve/maintain health</c:v>
                </c:pt>
                <c:pt idx="4">
                  <c:v>Digital world</c:v>
                </c:pt>
                <c:pt idx="5">
                  <c:v>Manage caring roles</c:v>
                </c:pt>
                <c:pt idx="6">
                  <c:v>Cope with life crises</c:v>
                </c:pt>
                <c:pt idx="7">
                  <c:v>Improved reading/maths</c:v>
                </c:pt>
                <c:pt idx="8">
                  <c:v>Get/keep voluntary work</c:v>
                </c:pt>
                <c:pt idx="9">
                  <c:v>Manage money</c:v>
                </c:pt>
              </c:strCache>
            </c:strRef>
          </c:cat>
          <c:val>
            <c:numRef>
              <c:f>'From 4601'!$C$200:$C$209</c:f>
              <c:numCache>
                <c:formatCode>General</c:formatCode>
                <c:ptCount val="10"/>
                <c:pt idx="0">
                  <c:v>28</c:v>
                </c:pt>
                <c:pt idx="1">
                  <c:v>33</c:v>
                </c:pt>
                <c:pt idx="2">
                  <c:v>13</c:v>
                </c:pt>
                <c:pt idx="3">
                  <c:v>13</c:v>
                </c:pt>
                <c:pt idx="4">
                  <c:v>7</c:v>
                </c:pt>
                <c:pt idx="5">
                  <c:v>7</c:v>
                </c:pt>
                <c:pt idx="6">
                  <c:v>7</c:v>
                </c:pt>
                <c:pt idx="7">
                  <c:v>4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</c:ser>
        <c:ser>
          <c:idx val="2"/>
          <c:order val="2"/>
          <c:tx>
            <c:strRef>
              <c:f>'From 4601'!$D$199</c:f>
              <c:strCache>
                <c:ptCount val="1"/>
                <c:pt idx="0">
                  <c:v>65-74</c:v>
                </c:pt>
              </c:strCache>
            </c:strRef>
          </c:tx>
          <c:invertIfNegative val="0"/>
          <c:cat>
            <c:strRef>
              <c:f>'From 4601'!$A$200:$A$209</c:f>
              <c:strCache>
                <c:ptCount val="10"/>
                <c:pt idx="0">
                  <c:v>Pass on knowledge</c:v>
                </c:pt>
                <c:pt idx="1">
                  <c:v>Get/keep paid work</c:v>
                </c:pt>
                <c:pt idx="2">
                  <c:v>Involved in society</c:v>
                </c:pt>
                <c:pt idx="3">
                  <c:v>Improve/maintain health</c:v>
                </c:pt>
                <c:pt idx="4">
                  <c:v>Digital world</c:v>
                </c:pt>
                <c:pt idx="5">
                  <c:v>Manage caring roles</c:v>
                </c:pt>
                <c:pt idx="6">
                  <c:v>Cope with life crises</c:v>
                </c:pt>
                <c:pt idx="7">
                  <c:v>Improved reading/maths</c:v>
                </c:pt>
                <c:pt idx="8">
                  <c:v>Get/keep voluntary work</c:v>
                </c:pt>
                <c:pt idx="9">
                  <c:v>Manage money</c:v>
                </c:pt>
              </c:strCache>
            </c:strRef>
          </c:cat>
          <c:val>
            <c:numRef>
              <c:f>'From 4601'!$D$200:$D$209</c:f>
              <c:numCache>
                <c:formatCode>General</c:formatCode>
                <c:ptCount val="10"/>
                <c:pt idx="0">
                  <c:v>21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18</c:v>
                </c:pt>
                <c:pt idx="5">
                  <c:v>15</c:v>
                </c:pt>
                <c:pt idx="6">
                  <c:v>11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</c:numCache>
            </c:numRef>
          </c:val>
        </c:ser>
        <c:ser>
          <c:idx val="3"/>
          <c:order val="3"/>
          <c:tx>
            <c:strRef>
              <c:f>'From 4601'!$E$199</c:f>
              <c:strCache>
                <c:ptCount val="1"/>
                <c:pt idx="0">
                  <c:v>75+</c:v>
                </c:pt>
              </c:strCache>
            </c:strRef>
          </c:tx>
          <c:invertIfNegative val="0"/>
          <c:cat>
            <c:strRef>
              <c:f>'From 4601'!$A$200:$A$209</c:f>
              <c:strCache>
                <c:ptCount val="10"/>
                <c:pt idx="0">
                  <c:v>Pass on knowledge</c:v>
                </c:pt>
                <c:pt idx="1">
                  <c:v>Get/keep paid work</c:v>
                </c:pt>
                <c:pt idx="2">
                  <c:v>Involved in society</c:v>
                </c:pt>
                <c:pt idx="3">
                  <c:v>Improve/maintain health</c:v>
                </c:pt>
                <c:pt idx="4">
                  <c:v>Digital world</c:v>
                </c:pt>
                <c:pt idx="5">
                  <c:v>Manage caring roles</c:v>
                </c:pt>
                <c:pt idx="6">
                  <c:v>Cope with life crises</c:v>
                </c:pt>
                <c:pt idx="7">
                  <c:v>Improved reading/maths</c:v>
                </c:pt>
                <c:pt idx="8">
                  <c:v>Get/keep voluntary work</c:v>
                </c:pt>
                <c:pt idx="9">
                  <c:v>Manage money</c:v>
                </c:pt>
              </c:strCache>
            </c:strRef>
          </c:cat>
          <c:val>
            <c:numRef>
              <c:f>'From 4601'!$E$200:$E$209</c:f>
              <c:numCache>
                <c:formatCode>General</c:formatCode>
                <c:ptCount val="10"/>
                <c:pt idx="0">
                  <c:v>18</c:v>
                </c:pt>
                <c:pt idx="1">
                  <c:v>0</c:v>
                </c:pt>
                <c:pt idx="2">
                  <c:v>26</c:v>
                </c:pt>
                <c:pt idx="3">
                  <c:v>26</c:v>
                </c:pt>
                <c:pt idx="4">
                  <c:v>11</c:v>
                </c:pt>
                <c:pt idx="5">
                  <c:v>8</c:v>
                </c:pt>
                <c:pt idx="6">
                  <c:v>11</c:v>
                </c:pt>
                <c:pt idx="7">
                  <c:v>3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611968"/>
        <c:axId val="34613504"/>
      </c:barChart>
      <c:catAx>
        <c:axId val="3461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613504"/>
        <c:crosses val="autoZero"/>
        <c:auto val="1"/>
        <c:lblAlgn val="ctr"/>
        <c:lblOffset val="100"/>
        <c:noMultiLvlLbl val="0"/>
      </c:catAx>
      <c:valAx>
        <c:axId val="34613504"/>
        <c:scaling>
          <c:orientation val="minMax"/>
          <c:max val="40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611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0.77957</cdr:x>
      <cdr:y>0.90861</cdr:y>
    </cdr:from>
    <cdr:to>
      <cdr:x>0.99442</cdr:x>
      <cdr:y>0.99541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15548" y="4112342"/>
          <a:ext cx="1768131" cy="392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900" b="1" i="1" dirty="0" smtClean="0"/>
            <a:t>NIACE 2012 </a:t>
          </a:r>
          <a:endParaRPr lang="en-GB" sz="900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FC72-C22B-4A84-8D08-8E099ACF3C65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3FFB7-5763-4CCE-BCAD-564BC35F1FEE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51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41CE4-7634-448F-9852-ACA890C851D0}" type="slidenum">
              <a:rPr lang="en-US"/>
              <a:pPr/>
              <a:t>10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2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FFB7-5763-4CCE-BCAD-564BC35F1FE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34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897732-DF5B-44D8-A053-6AEF7A2CD6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3451" tIns="46725" rIns="93451" bIns="46725" numCol="1" anchor="t" anchorCtr="0" compatLnSpc="1">
            <a:prstTxWarp prst="textNoShape">
              <a:avLst/>
            </a:prstTxWarp>
          </a:bodyPr>
          <a:lstStyle/>
          <a:p>
            <a:pPr defTabSz="457200"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51" tIns="46725" rIns="93451" bIns="46725" anchor="b"/>
          <a:lstStyle/>
          <a:p>
            <a:pPr algn="r" defTabSz="465138"/>
            <a:fld id="{ED0C9335-7A5E-4CA5-8FAA-1F0E3C21B6C9}" type="slidenum">
              <a:rPr lang="de-DE" sz="1200">
                <a:latin typeface="Calibri" pitchFamily="34" charset="0"/>
                <a:ea typeface="ＭＳ Ｐゴシック"/>
                <a:cs typeface="ＭＳ Ｐゴシック"/>
              </a:rPr>
              <a:pPr algn="r" defTabSz="465138"/>
              <a:t>14</a:t>
            </a:fld>
            <a:endParaRPr lang="de-DE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3255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FFB7-5763-4CCE-BCAD-564BC35F1FE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19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41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44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190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765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422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86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81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36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10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192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97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9E625-1252-6943-BDFD-97059668A0FA}" type="datetimeFigureOut">
              <a:rPr lang="nl-NL" smtClean="0"/>
              <a:t>19-11-2014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261A3-80DD-9744-90AA-2C71AC2270ED}" type="slidenum">
              <a:rPr lang="nl-NL" smtClean="0"/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4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nhne-pulse.org/wp-content/uploads/2011/04/old-musician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Demographic change </a:t>
            </a:r>
            <a:br>
              <a:rPr lang="nl-NL" b="1" dirty="0" smtClean="0"/>
            </a:br>
            <a:r>
              <a:rPr lang="nl-NL" b="1" dirty="0" smtClean="0"/>
              <a:t>and memory</a:t>
            </a:r>
            <a:endParaRPr lang="nl-NL" sz="36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94883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Stephen McNair – Vice chair</a:t>
            </a:r>
          </a:p>
          <a:p>
            <a:r>
              <a:rPr lang="nl-NL" dirty="0" smtClean="0"/>
              <a:t>Erik Buskens - Chair</a:t>
            </a:r>
          </a:p>
          <a:p>
            <a:r>
              <a:rPr lang="nl-NL" sz="2800" dirty="0"/>
              <a:t>S</a:t>
            </a:r>
            <a:r>
              <a:rPr lang="nl-NL" sz="2800" dirty="0" smtClean="0"/>
              <a:t>cientific Advisory Board </a:t>
            </a:r>
          </a:p>
          <a:p>
            <a:r>
              <a:rPr lang="nl-NL" sz="2800" dirty="0" smtClean="0"/>
              <a:t>JPI “More Years : Better Lives”!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362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54900"/>
            <a:ext cx="7273925" cy="1143001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‘Old </a:t>
            </a:r>
            <a:r>
              <a:rPr lang="nl-NL" sz="4000" dirty="0"/>
              <a:t>age </a:t>
            </a:r>
            <a:r>
              <a:rPr lang="nl-NL" sz="4000" dirty="0" smtClean="0"/>
              <a:t>dependency’:</a:t>
            </a:r>
            <a:br>
              <a:rPr lang="nl-NL" sz="4000" dirty="0" smtClean="0"/>
            </a:br>
            <a:r>
              <a:rPr lang="nl-NL" sz="4000" dirty="0" smtClean="0"/>
              <a:t> the policy challenge</a:t>
            </a:r>
            <a:endParaRPr lang="en-US" sz="40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480" y="1251518"/>
            <a:ext cx="9049080" cy="559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251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are working longer</a:t>
            </a:r>
            <a:endParaRPr lang="en-US" dirty="0"/>
          </a:p>
        </p:txBody>
      </p:sp>
      <p:pic>
        <p:nvPicPr>
          <p:cNvPr id="129026" name="Picture 2" descr="http://assets.knowledge.allianz.com/img/adp_march_2013_ah_4_6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507760" cy="4785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62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kstvak 10"/>
          <p:cNvSpPr txBox="1">
            <a:spLocks noChangeArrowheads="1"/>
          </p:cNvSpPr>
          <p:nvPr/>
        </p:nvSpPr>
        <p:spPr bwMode="auto">
          <a:xfrm>
            <a:off x="1327128" y="2349500"/>
            <a:ext cx="65433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8000" dirty="0" smtClean="0">
                <a:latin typeface="Calibri" pitchFamily="34" charset="0"/>
              </a:rPr>
              <a:t>SES </a:t>
            </a:r>
            <a:r>
              <a:rPr lang="nl-NL" sz="8000" dirty="0" err="1" smtClean="0">
                <a:latin typeface="Calibri" pitchFamily="34" charset="0"/>
              </a:rPr>
              <a:t>and</a:t>
            </a:r>
            <a:r>
              <a:rPr lang="nl-NL" sz="8000" dirty="0" smtClean="0">
                <a:latin typeface="Calibri" pitchFamily="34" charset="0"/>
              </a:rPr>
              <a:t> health </a:t>
            </a:r>
            <a:endParaRPr lang="en-US" sz="8000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16504" y="-2117465"/>
            <a:ext cx="11339513" cy="926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>
            <a:spLocks noChangeArrowheads="1"/>
          </p:cNvSpPr>
          <p:nvPr/>
        </p:nvSpPr>
        <p:spPr bwMode="auto">
          <a:xfrm>
            <a:off x="184150" y="-100013"/>
            <a:ext cx="8097538" cy="144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4400" dirty="0" smtClean="0">
                <a:latin typeface="Calibri" pitchFamily="34" charset="0"/>
              </a:rPr>
              <a:t>Example: Dutch life expectancy by </a:t>
            </a:r>
            <a:br>
              <a:rPr lang="nl-NL" sz="4400" dirty="0" smtClean="0">
                <a:latin typeface="Calibri" pitchFamily="34" charset="0"/>
              </a:rPr>
            </a:br>
            <a:r>
              <a:rPr lang="nl-NL" sz="4400" dirty="0" smtClean="0">
                <a:latin typeface="Calibri" pitchFamily="34" charset="0"/>
              </a:rPr>
              <a:t>sex and education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 rot="18051315">
            <a:off x="2452207" y="4027027"/>
            <a:ext cx="1627369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Primary</a:t>
            </a:r>
            <a:r>
              <a:rPr lang="nl-NL" sz="1400" dirty="0" smtClean="0"/>
              <a:t> </a:t>
            </a:r>
            <a:r>
              <a:rPr lang="nl-NL" sz="1400" dirty="0" err="1" smtClean="0"/>
              <a:t>education</a:t>
            </a:r>
            <a:endParaRPr lang="nl-NL" sz="1400" dirty="0"/>
          </a:p>
        </p:txBody>
      </p:sp>
      <p:sp>
        <p:nvSpPr>
          <p:cNvPr id="6" name="Tekstvak 5"/>
          <p:cNvSpPr txBox="1"/>
          <p:nvPr/>
        </p:nvSpPr>
        <p:spPr>
          <a:xfrm rot="18051315">
            <a:off x="1597398" y="4417593"/>
            <a:ext cx="152798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Lower</a:t>
            </a:r>
            <a:r>
              <a:rPr lang="nl-NL" sz="1400" dirty="0" smtClean="0"/>
              <a:t> </a:t>
            </a:r>
            <a:r>
              <a:rPr lang="nl-NL" sz="1400" dirty="0" err="1" smtClean="0"/>
              <a:t>vocational</a:t>
            </a:r>
            <a:endParaRPr lang="nl-NL" sz="1400" dirty="0"/>
          </a:p>
        </p:txBody>
      </p:sp>
      <p:sp>
        <p:nvSpPr>
          <p:cNvPr id="7" name="Tekstvak 6"/>
          <p:cNvSpPr txBox="1"/>
          <p:nvPr/>
        </p:nvSpPr>
        <p:spPr>
          <a:xfrm rot="18051315">
            <a:off x="854175" y="4745847"/>
            <a:ext cx="122982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/>
              <a:t>Vocational</a:t>
            </a:r>
            <a:endParaRPr lang="nl-NL" sz="1400" dirty="0"/>
          </a:p>
          <a:p>
            <a:r>
              <a:rPr lang="nl-NL" sz="1400" dirty="0" smtClean="0"/>
              <a:t>Up </a:t>
            </a:r>
            <a:r>
              <a:rPr lang="nl-NL" sz="1400" dirty="0" err="1" smtClean="0"/>
              <a:t>to</a:t>
            </a:r>
            <a:r>
              <a:rPr lang="nl-NL" sz="1400" dirty="0" smtClean="0"/>
              <a:t> college</a:t>
            </a:r>
            <a:endParaRPr lang="nl-NL" sz="1400" dirty="0"/>
          </a:p>
        </p:txBody>
      </p:sp>
      <p:sp>
        <p:nvSpPr>
          <p:cNvPr id="8" name="Tekstvak 7"/>
          <p:cNvSpPr txBox="1"/>
          <p:nvPr/>
        </p:nvSpPr>
        <p:spPr>
          <a:xfrm rot="18051315">
            <a:off x="-78402" y="5044656"/>
            <a:ext cx="101983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/>
              <a:t>College</a:t>
            </a:r>
          </a:p>
          <a:p>
            <a:r>
              <a:rPr lang="nl-NL" sz="1400" dirty="0" err="1" smtClean="0"/>
              <a:t>and</a:t>
            </a:r>
            <a:r>
              <a:rPr lang="nl-NL" sz="1400" dirty="0" smtClean="0"/>
              <a:t> </a:t>
            </a:r>
            <a:r>
              <a:rPr lang="nl-NL" sz="1400" dirty="0" err="1" smtClean="0"/>
              <a:t>above</a:t>
            </a:r>
            <a:endParaRPr lang="nl-NL" sz="1400" dirty="0"/>
          </a:p>
        </p:txBody>
      </p:sp>
      <p:sp>
        <p:nvSpPr>
          <p:cNvPr id="4" name="Tekstvak 3"/>
          <p:cNvSpPr txBox="1"/>
          <p:nvPr/>
        </p:nvSpPr>
        <p:spPr>
          <a:xfrm>
            <a:off x="7710985" y="5156139"/>
            <a:ext cx="14414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err="1" smtClean="0"/>
              <a:t>Good</a:t>
            </a:r>
            <a:r>
              <a:rPr lang="nl-NL" dirty="0" smtClean="0"/>
              <a:t> health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211977" y="5144763"/>
            <a:ext cx="8130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dirty="0" err="1" smtClean="0"/>
              <a:t>Poor</a:t>
            </a:r>
            <a:endParaRPr lang="nl-NL" dirty="0" smtClean="0"/>
          </a:p>
          <a:p>
            <a:r>
              <a:rPr lang="nl-NL" dirty="0" smtClean="0"/>
              <a:t>health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5636523" y="4072443"/>
            <a:ext cx="309804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000" dirty="0" smtClean="0"/>
              <a:t>Life </a:t>
            </a:r>
            <a:r>
              <a:rPr lang="nl-NL" sz="2000" dirty="0" err="1" smtClean="0"/>
              <a:t>expectancy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endParaRPr lang="nl-NL" sz="2000" dirty="0" smtClean="0"/>
          </a:p>
          <a:p>
            <a:r>
              <a:rPr lang="nl-NL" sz="2000" dirty="0"/>
              <a:t>l</a:t>
            </a:r>
            <a:r>
              <a:rPr lang="nl-NL" sz="2000" dirty="0" smtClean="0"/>
              <a:t>evel of </a:t>
            </a:r>
            <a:r>
              <a:rPr lang="nl-NL" sz="2000" dirty="0" err="1" smtClean="0"/>
              <a:t>education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8100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  <p:bldP spid="8" grpId="0" animBg="1"/>
      <p:bldP spid="4" grpId="0" animBg="1"/>
      <p:bldP spid="10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Memory and MYBL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 a major focus</a:t>
            </a:r>
          </a:p>
          <a:p>
            <a:r>
              <a:rPr lang="en-GB" dirty="0" smtClean="0"/>
              <a:t>Three dimensions:</a:t>
            </a:r>
          </a:p>
          <a:p>
            <a:pPr lvl="1"/>
            <a:r>
              <a:rPr lang="en-GB" dirty="0" smtClean="0"/>
              <a:t>Individuals and memory loss - dementia</a:t>
            </a:r>
          </a:p>
          <a:p>
            <a:pPr lvl="1"/>
            <a:r>
              <a:rPr lang="en-GB" dirty="0" smtClean="0"/>
              <a:t>Organisational memory</a:t>
            </a:r>
          </a:p>
          <a:p>
            <a:pPr lvl="1"/>
            <a:r>
              <a:rPr lang="en-GB" dirty="0" smtClean="0"/>
              <a:t>Intergenerational memory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2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Freeform 14"/>
          <p:cNvSpPr>
            <a:spLocks/>
          </p:cNvSpPr>
          <p:nvPr/>
        </p:nvSpPr>
        <p:spPr bwMode="auto">
          <a:xfrm>
            <a:off x="1476375" y="1628775"/>
            <a:ext cx="5832475" cy="3527425"/>
          </a:xfrm>
          <a:custGeom>
            <a:avLst/>
            <a:gdLst>
              <a:gd name="T0" fmla="*/ 0 w 3674"/>
              <a:gd name="T1" fmla="*/ 0 h 2223"/>
              <a:gd name="T2" fmla="*/ 2147483647 w 3674"/>
              <a:gd name="T3" fmla="*/ 0 h 2223"/>
              <a:gd name="T4" fmla="*/ 2147483647 w 3674"/>
              <a:gd name="T5" fmla="*/ 2147483647 h 2223"/>
              <a:gd name="T6" fmla="*/ 2147483647 w 3674"/>
              <a:gd name="T7" fmla="*/ 2147483647 h 2223"/>
              <a:gd name="T8" fmla="*/ 0 60000 65536"/>
              <a:gd name="T9" fmla="*/ 0 60000 65536"/>
              <a:gd name="T10" fmla="*/ 0 60000 65536"/>
              <a:gd name="T11" fmla="*/ 0 60000 65536"/>
              <a:gd name="T12" fmla="*/ 0 w 3674"/>
              <a:gd name="T13" fmla="*/ 0 h 2223"/>
              <a:gd name="T14" fmla="*/ 3674 w 3674"/>
              <a:gd name="T15" fmla="*/ 2223 h 2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74" h="2223">
                <a:moveTo>
                  <a:pt x="0" y="0"/>
                </a:moveTo>
                <a:lnTo>
                  <a:pt x="3129" y="0"/>
                </a:lnTo>
                <a:lnTo>
                  <a:pt x="3492" y="136"/>
                </a:lnTo>
                <a:lnTo>
                  <a:pt x="3674" y="2223"/>
                </a:lnTo>
              </a:path>
            </a:pathLst>
          </a:custGeom>
          <a:solidFill>
            <a:srgbClr val="FFFF00"/>
          </a:solidFill>
          <a:ln w="34925" cap="flat" cmpd="sng">
            <a:solidFill>
              <a:schemeClr val="tx1"/>
            </a:solidFill>
            <a:prstDash val="lgDash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845" name="Freeform 14"/>
          <p:cNvSpPr>
            <a:spLocks/>
          </p:cNvSpPr>
          <p:nvPr/>
        </p:nvSpPr>
        <p:spPr bwMode="auto">
          <a:xfrm>
            <a:off x="1476375" y="1630363"/>
            <a:ext cx="5832475" cy="3527425"/>
          </a:xfrm>
          <a:custGeom>
            <a:avLst/>
            <a:gdLst>
              <a:gd name="T0" fmla="*/ 0 w 3674"/>
              <a:gd name="T1" fmla="*/ 0 h 2223"/>
              <a:gd name="T2" fmla="*/ 2147483647 w 3674"/>
              <a:gd name="T3" fmla="*/ 0 h 2223"/>
              <a:gd name="T4" fmla="*/ 2147483647 w 3674"/>
              <a:gd name="T5" fmla="*/ 2147483647 h 2223"/>
              <a:gd name="T6" fmla="*/ 2147483647 w 3674"/>
              <a:gd name="T7" fmla="*/ 2147483647 h 2223"/>
              <a:gd name="T8" fmla="*/ 0 60000 65536"/>
              <a:gd name="T9" fmla="*/ 0 60000 65536"/>
              <a:gd name="T10" fmla="*/ 0 60000 65536"/>
              <a:gd name="T11" fmla="*/ 0 60000 65536"/>
              <a:gd name="T12" fmla="*/ 0 w 3674"/>
              <a:gd name="T13" fmla="*/ 0 h 2223"/>
              <a:gd name="T14" fmla="*/ 3674 w 3674"/>
              <a:gd name="T15" fmla="*/ 2223 h 2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74" h="2223">
                <a:moveTo>
                  <a:pt x="0" y="0"/>
                </a:moveTo>
                <a:lnTo>
                  <a:pt x="3129" y="0"/>
                </a:lnTo>
                <a:lnTo>
                  <a:pt x="3492" y="136"/>
                </a:lnTo>
                <a:lnTo>
                  <a:pt x="3674" y="2223"/>
                </a:lnTo>
              </a:path>
            </a:pathLst>
          </a:custGeom>
          <a:noFill/>
          <a:ln w="34925" cap="flat" cmpd="sng">
            <a:solidFill>
              <a:schemeClr val="tx1"/>
            </a:solidFill>
            <a:prstDash val="lgDash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2"/>
          <p:cNvSpPr>
            <a:spLocks noChangeShapeType="1"/>
          </p:cNvSpPr>
          <p:nvPr/>
        </p:nvSpPr>
        <p:spPr bwMode="auto">
          <a:xfrm>
            <a:off x="1403350" y="1341438"/>
            <a:ext cx="0" cy="403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Line 3"/>
          <p:cNvSpPr>
            <a:spLocks noChangeShapeType="1"/>
          </p:cNvSpPr>
          <p:nvPr/>
        </p:nvSpPr>
        <p:spPr bwMode="auto">
          <a:xfrm flipH="1">
            <a:off x="1403350" y="5373688"/>
            <a:ext cx="6408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48" name="Freeform 4"/>
          <p:cNvSpPr>
            <a:spLocks/>
          </p:cNvSpPr>
          <p:nvPr/>
        </p:nvSpPr>
        <p:spPr bwMode="auto">
          <a:xfrm>
            <a:off x="1612900" y="1752600"/>
            <a:ext cx="5622925" cy="3405188"/>
          </a:xfrm>
          <a:custGeom>
            <a:avLst/>
            <a:gdLst>
              <a:gd name="T0" fmla="*/ 0 w 3542"/>
              <a:gd name="T1" fmla="*/ 0 h 2145"/>
              <a:gd name="T2" fmla="*/ 2147483647 w 3542"/>
              <a:gd name="T3" fmla="*/ 2147483647 h 2145"/>
              <a:gd name="T4" fmla="*/ 2147483647 w 3542"/>
              <a:gd name="T5" fmla="*/ 2147483647 h 2145"/>
              <a:gd name="T6" fmla="*/ 2147483647 w 3542"/>
              <a:gd name="T7" fmla="*/ 2147483647 h 2145"/>
              <a:gd name="T8" fmla="*/ 2147483647 w 3542"/>
              <a:gd name="T9" fmla="*/ 2147483647 h 21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2"/>
              <a:gd name="T16" fmla="*/ 0 h 2145"/>
              <a:gd name="T17" fmla="*/ 3402 w 3542"/>
              <a:gd name="T18" fmla="*/ 2132 h 21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2" h="2145">
                <a:moveTo>
                  <a:pt x="0" y="0"/>
                </a:moveTo>
                <a:lnTo>
                  <a:pt x="2135" y="103"/>
                </a:lnTo>
                <a:lnTo>
                  <a:pt x="2770" y="421"/>
                </a:lnTo>
                <a:lnTo>
                  <a:pt x="3133" y="829"/>
                </a:lnTo>
                <a:lnTo>
                  <a:pt x="3542" y="2145"/>
                </a:lnTo>
              </a:path>
            </a:pathLst>
          </a:custGeom>
          <a:solidFill>
            <a:schemeClr val="bg1"/>
          </a:solidFill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6877050" y="5429250"/>
            <a:ext cx="563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nl-NL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ＭＳ Ｐゴシック"/>
                <a:cs typeface="ＭＳ Ｐゴシック"/>
              </a:rPr>
              <a:t>Age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50825" y="1341438"/>
            <a:ext cx="10541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Health, </a:t>
            </a:r>
            <a:r>
              <a:rPr lang="nl-NL" sz="14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HRQoL</a:t>
            </a:r>
            <a:r>
              <a:rPr lang="nl-NL" sz="14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 </a:t>
            </a:r>
            <a:r>
              <a:rPr lang="nl-NL" sz="1400" b="1" dirty="0" err="1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etc</a:t>
            </a:r>
            <a:endParaRPr lang="nl-NL" sz="1400" b="1" dirty="0">
              <a:solidFill>
                <a:schemeClr val="tx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419851" name="AutoShape 11"/>
          <p:cNvSpPr>
            <a:spLocks/>
          </p:cNvSpPr>
          <p:nvPr/>
        </p:nvSpPr>
        <p:spPr bwMode="auto">
          <a:xfrm>
            <a:off x="5138275" y="1638323"/>
            <a:ext cx="1979612" cy="609600"/>
          </a:xfrm>
          <a:prstGeom prst="callout2">
            <a:avLst>
              <a:gd name="adj1" fmla="val 18750"/>
              <a:gd name="adj2" fmla="val -3847"/>
              <a:gd name="adj3" fmla="val 18750"/>
              <a:gd name="adj4" fmla="val -13713"/>
              <a:gd name="adj5" fmla="val 164065"/>
              <a:gd name="adj6" fmla="val -2397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/>
            <a:r>
              <a:rPr lang="nl-NL" sz="1600" b="1" dirty="0" err="1">
                <a:solidFill>
                  <a:srgbClr val="92D050"/>
                </a:solidFill>
                <a:latin typeface="Verdana" pitchFamily="34" charset="0"/>
              </a:rPr>
              <a:t>Societal</a:t>
            </a:r>
            <a:r>
              <a:rPr lang="nl-NL" sz="1600" b="1" dirty="0">
                <a:solidFill>
                  <a:srgbClr val="92D050"/>
                </a:solidFill>
                <a:latin typeface="Verdana" pitchFamily="34" charset="0"/>
              </a:rPr>
              <a:t> </a:t>
            </a:r>
            <a:r>
              <a:rPr lang="nl-NL" sz="1600" b="1" dirty="0" err="1">
                <a:solidFill>
                  <a:srgbClr val="92D050"/>
                </a:solidFill>
                <a:latin typeface="Verdana" pitchFamily="34" charset="0"/>
              </a:rPr>
              <a:t>Utility</a:t>
            </a:r>
            <a:endParaRPr lang="nl-NL" sz="1600" b="1" dirty="0">
              <a:solidFill>
                <a:srgbClr val="92D050"/>
              </a:solidFill>
              <a:latin typeface="Verdana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19250" y="1773238"/>
            <a:ext cx="4392613" cy="3527425"/>
            <a:chOff x="1020" y="1117"/>
            <a:chExt cx="2767" cy="2222"/>
          </a:xfrm>
        </p:grpSpPr>
        <p:sp>
          <p:nvSpPr>
            <p:cNvPr id="12325" name="Freeform 20"/>
            <p:cNvSpPr>
              <a:spLocks/>
            </p:cNvSpPr>
            <p:nvPr/>
          </p:nvSpPr>
          <p:spPr bwMode="auto">
            <a:xfrm>
              <a:off x="1020" y="1117"/>
              <a:ext cx="2767" cy="2222"/>
            </a:xfrm>
            <a:custGeom>
              <a:avLst/>
              <a:gdLst>
                <a:gd name="T0" fmla="*/ 0 w 2767"/>
                <a:gd name="T1" fmla="*/ 0 h 2222"/>
                <a:gd name="T2" fmla="*/ 1815 w 2767"/>
                <a:gd name="T3" fmla="*/ 635 h 2222"/>
                <a:gd name="T4" fmla="*/ 2767 w 2767"/>
                <a:gd name="T5" fmla="*/ 2222 h 22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67" h="2222">
                  <a:moveTo>
                    <a:pt x="0" y="0"/>
                  </a:moveTo>
                  <a:cubicBezTo>
                    <a:pt x="677" y="132"/>
                    <a:pt x="1354" y="265"/>
                    <a:pt x="1815" y="635"/>
                  </a:cubicBezTo>
                  <a:cubicBezTo>
                    <a:pt x="2276" y="1005"/>
                    <a:pt x="2608" y="1965"/>
                    <a:pt x="2767" y="2222"/>
                  </a:cubicBezTo>
                </a:path>
              </a:pathLst>
            </a:custGeom>
            <a:noFill/>
            <a:ln w="57150" cap="flat" cmpd="sng">
              <a:gradFill flip="none" rotWithShape="1">
                <a:gsLst>
                  <a:gs pos="0">
                    <a:srgbClr val="92D050"/>
                  </a:gs>
                  <a:gs pos="57000">
                    <a:srgbClr val="FF7A00"/>
                  </a:gs>
                  <a:gs pos="89000">
                    <a:srgbClr val="FF0300"/>
                  </a:gs>
                  <a:gs pos="100000">
                    <a:srgbClr val="4D0808"/>
                  </a:gs>
                </a:gsLst>
                <a:lin ang="0" scaled="1"/>
                <a:tileRect/>
              </a:gradFill>
              <a:bevel/>
              <a:headEnd/>
              <a:tailEnd type="stealth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326" name="WordArt 21"/>
            <p:cNvSpPr>
              <a:spLocks noChangeArrowheads="1" noChangeShapeType="1" noTextEdit="1"/>
            </p:cNvSpPr>
            <p:nvPr/>
          </p:nvSpPr>
          <p:spPr bwMode="auto">
            <a:xfrm rot="2880811">
              <a:off x="1953" y="2048"/>
              <a:ext cx="1535" cy="429"/>
            </a:xfrm>
            <a:prstGeom prst="rect">
              <a:avLst/>
            </a:prstGeom>
            <a:ln>
              <a:noFill/>
              <a:bevel/>
            </a:ln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"/>
                  <a:cs typeface="Arial"/>
                </a:rPr>
                <a:t>worst case scenario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45052" y="2060575"/>
            <a:ext cx="2030413" cy="2663825"/>
            <a:chOff x="3098" y="1298"/>
            <a:chExt cx="1279" cy="1678"/>
          </a:xfrm>
        </p:grpSpPr>
        <p:grpSp>
          <p:nvGrpSpPr>
            <p:cNvPr id="21532" name="Group 23"/>
            <p:cNvGrpSpPr>
              <a:grpSpLocks/>
            </p:cNvGrpSpPr>
            <p:nvPr/>
          </p:nvGrpSpPr>
          <p:grpSpPr bwMode="auto">
            <a:xfrm>
              <a:off x="3098" y="1299"/>
              <a:ext cx="1070" cy="1405"/>
              <a:chOff x="3198" y="1299"/>
              <a:chExt cx="997" cy="1405"/>
            </a:xfrm>
          </p:grpSpPr>
          <p:sp>
            <p:nvSpPr>
              <p:cNvPr id="21536" name="Text Box 20"/>
              <p:cNvSpPr txBox="1">
                <a:spLocks noChangeArrowheads="1"/>
              </p:cNvSpPr>
              <p:nvPr/>
            </p:nvSpPr>
            <p:spPr bwMode="auto">
              <a:xfrm>
                <a:off x="3285" y="1979"/>
                <a:ext cx="907" cy="1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400" b="1" dirty="0">
                    <a:solidFill>
                      <a:srgbClr val="FF9933"/>
                    </a:solidFill>
                    <a:latin typeface="Verdana" pitchFamily="34" charset="0"/>
                    <a:ea typeface="ＭＳ Ｐゴシック"/>
                    <a:cs typeface="ＭＳ Ｐゴシック"/>
                  </a:rPr>
                  <a:t>Intervention</a:t>
                </a:r>
              </a:p>
            </p:txBody>
          </p:sp>
          <p:sp>
            <p:nvSpPr>
              <p:cNvPr id="21537" name="Line 24"/>
              <p:cNvSpPr>
                <a:spLocks noChangeShapeType="1"/>
              </p:cNvSpPr>
              <p:nvPr/>
            </p:nvSpPr>
            <p:spPr bwMode="auto">
              <a:xfrm flipH="1" flipV="1">
                <a:off x="3198" y="1299"/>
                <a:ext cx="317" cy="634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8" name="Line 25"/>
              <p:cNvSpPr>
                <a:spLocks noChangeShapeType="1"/>
              </p:cNvSpPr>
              <p:nvPr/>
            </p:nvSpPr>
            <p:spPr bwMode="auto">
              <a:xfrm flipV="1">
                <a:off x="3651" y="1571"/>
                <a:ext cx="91" cy="362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9" name="Line 26"/>
              <p:cNvSpPr>
                <a:spLocks noChangeShapeType="1"/>
              </p:cNvSpPr>
              <p:nvPr/>
            </p:nvSpPr>
            <p:spPr bwMode="auto">
              <a:xfrm>
                <a:off x="3787" y="2205"/>
                <a:ext cx="408" cy="499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33" name="Line 28"/>
            <p:cNvSpPr>
              <a:spLocks noChangeShapeType="1"/>
            </p:cNvSpPr>
            <p:nvPr/>
          </p:nvSpPr>
          <p:spPr bwMode="auto">
            <a:xfrm flipH="1" flipV="1">
              <a:off x="3198" y="1298"/>
              <a:ext cx="272" cy="63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534" name="Line 29"/>
            <p:cNvSpPr>
              <a:spLocks noChangeShapeType="1"/>
            </p:cNvSpPr>
            <p:nvPr/>
          </p:nvSpPr>
          <p:spPr bwMode="auto">
            <a:xfrm>
              <a:off x="3657" y="2160"/>
              <a:ext cx="720" cy="81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535" name="Line 30"/>
            <p:cNvSpPr>
              <a:spLocks noChangeShapeType="1"/>
            </p:cNvSpPr>
            <p:nvPr/>
          </p:nvSpPr>
          <p:spPr bwMode="auto">
            <a:xfrm flipV="1">
              <a:off x="3787" y="1842"/>
              <a:ext cx="227" cy="91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47664" y="1846787"/>
            <a:ext cx="3060700" cy="703265"/>
            <a:chOff x="1020" y="1108"/>
            <a:chExt cx="1928" cy="443"/>
          </a:xfrm>
        </p:grpSpPr>
        <p:grpSp>
          <p:nvGrpSpPr>
            <p:cNvPr id="21526" name="Group 32"/>
            <p:cNvGrpSpPr>
              <a:grpSpLocks/>
            </p:cNvGrpSpPr>
            <p:nvPr/>
          </p:nvGrpSpPr>
          <p:grpSpPr bwMode="auto">
            <a:xfrm>
              <a:off x="1020" y="1108"/>
              <a:ext cx="1861" cy="443"/>
              <a:chOff x="1020" y="1108"/>
              <a:chExt cx="1861" cy="443"/>
            </a:xfrm>
          </p:grpSpPr>
          <p:grpSp>
            <p:nvGrpSpPr>
              <p:cNvPr id="21528" name="Group 33"/>
              <p:cNvGrpSpPr>
                <a:grpSpLocks/>
              </p:cNvGrpSpPr>
              <p:nvPr/>
            </p:nvGrpSpPr>
            <p:grpSpPr bwMode="auto">
              <a:xfrm>
                <a:off x="1066" y="1298"/>
                <a:ext cx="1815" cy="253"/>
                <a:chOff x="1111" y="1298"/>
                <a:chExt cx="1815" cy="253"/>
              </a:xfrm>
            </p:grpSpPr>
            <p:sp>
              <p:nvSpPr>
                <p:cNvPr id="2153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580" y="1384"/>
                  <a:ext cx="808" cy="167"/>
                </a:xfrm>
                <a:prstGeom prst="rect">
                  <a:avLst/>
                </a:prstGeom>
                <a:noFill/>
                <a:ln w="127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342900" indent="-342900">
                    <a:lnSpc>
                      <a:spcPct val="80000"/>
                    </a:lnSpc>
                    <a:spcBef>
                      <a:spcPct val="20000"/>
                    </a:spcBef>
                  </a:pPr>
                  <a:r>
                    <a:rPr lang="nl-NL" sz="1400" b="1" dirty="0">
                      <a:solidFill>
                        <a:srgbClr val="00B050"/>
                      </a:solidFill>
                      <a:latin typeface="Verdana" pitchFamily="34" charset="0"/>
                      <a:ea typeface="ＭＳ Ｐゴシック"/>
                      <a:cs typeface="ＭＳ Ｐゴシック"/>
                    </a:rPr>
                    <a:t>Prevention</a:t>
                  </a:r>
                  <a:endParaRPr lang="en-US" sz="1400" b="1" dirty="0">
                    <a:solidFill>
                      <a:srgbClr val="00B050"/>
                    </a:solidFill>
                    <a:latin typeface="Verdana" pitchFamily="34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21531" name="Line 35"/>
                <p:cNvSpPr>
                  <a:spLocks noChangeShapeType="1"/>
                </p:cNvSpPr>
                <p:nvPr/>
              </p:nvSpPr>
              <p:spPr bwMode="auto">
                <a:xfrm>
                  <a:off x="1111" y="1298"/>
                  <a:ext cx="1815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 type="triangle" w="med" len="med"/>
                  <a:tailEnd type="triangle" w="med" len="med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1529" name="Line 36"/>
              <p:cNvSpPr>
                <a:spLocks noChangeShapeType="1"/>
              </p:cNvSpPr>
              <p:nvPr/>
            </p:nvSpPr>
            <p:spPr bwMode="auto">
              <a:xfrm flipH="1" flipV="1">
                <a:off x="1020" y="1108"/>
                <a:ext cx="681" cy="272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7" name="Line 37"/>
            <p:cNvSpPr>
              <a:spLocks noChangeShapeType="1"/>
            </p:cNvSpPr>
            <p:nvPr/>
          </p:nvSpPr>
          <p:spPr bwMode="auto">
            <a:xfrm flipV="1">
              <a:off x="2359" y="1235"/>
              <a:ext cx="589" cy="181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64024" y="195925"/>
            <a:ext cx="83524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3200" dirty="0">
                <a:latin typeface="+mj-lt"/>
              </a:rPr>
              <a:t>Healthy </a:t>
            </a:r>
            <a:r>
              <a:rPr lang="en-GB" sz="3200" dirty="0" smtClean="0">
                <a:latin typeface="+mj-lt"/>
              </a:rPr>
              <a:t>Ageing</a:t>
            </a:r>
          </a:p>
          <a:p>
            <a:pPr algn="ctr"/>
            <a:r>
              <a:rPr lang="en-GB" sz="3200" dirty="0" smtClean="0">
                <a:latin typeface="+mj-lt"/>
              </a:rPr>
              <a:t>a multi-dimensional strategy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60339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 animBg="1"/>
      <p:bldP spid="419845" grpId="0" animBg="1"/>
      <p:bldP spid="419848" grpId="0" animBg="1"/>
      <p:bldP spid="4198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Individual memory:</a:t>
            </a:r>
            <a:br>
              <a:rPr lang="en-GB" dirty="0" smtClean="0"/>
            </a:br>
            <a:r>
              <a:rPr lang="en-GB" dirty="0" smtClean="0"/>
              <a:t>the dementia challenge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3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Dementia will grow as an issue </a:t>
            </a:r>
            <a:br>
              <a:rPr lang="nl-NL" dirty="0" smtClean="0"/>
            </a:br>
            <a:r>
              <a:rPr lang="nl-NL" sz="3600" i="1" dirty="0" smtClean="0"/>
              <a:t>general agreement</a:t>
            </a:r>
            <a:endParaRPr lang="nl-NL" sz="3600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594980"/>
            <a:ext cx="5781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140292"/>
            <a:ext cx="3429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Dementias: modifiable risk factors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34114"/>
              </p:ext>
            </p:extLst>
          </p:nvPr>
        </p:nvGraphicFramePr>
        <p:xfrm>
          <a:off x="1524000" y="178697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Factor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Prevalence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Risk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Physical inactivity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 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x </a:t>
                      </a:r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Educational level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x 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Midlife</a:t>
                      </a:r>
                      <a:r>
                        <a:rPr lang="en-GB" baseline="0" dirty="0" smtClean="0"/>
                        <a:t> hypertension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Midlife obesity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Diabetes mellitus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vak 1"/>
          <p:cNvSpPr txBox="1"/>
          <p:nvPr/>
        </p:nvSpPr>
        <p:spPr>
          <a:xfrm>
            <a:off x="6685151" y="5557976"/>
            <a:ext cx="161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Norton et al. </a:t>
            </a:r>
            <a:endParaRPr lang="nl-NL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853" y="5927308"/>
            <a:ext cx="18573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1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17" y="6513576"/>
            <a:ext cx="28479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Midlife fitness reduces dementia</a:t>
            </a:r>
            <a:endParaRPr lang="en-GB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05" y="1600200"/>
            <a:ext cx="430918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6" y="2455925"/>
            <a:ext cx="4518412" cy="362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065" y="2405821"/>
            <a:ext cx="3769682" cy="354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2" y="1541417"/>
            <a:ext cx="7939363" cy="524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27134" y="6463430"/>
            <a:ext cx="619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Ott</a:t>
            </a:r>
            <a:r>
              <a:rPr lang="nl-NL" dirty="0" smtClean="0"/>
              <a:t> et al. BMJ 1995;310:970-3 + </a:t>
            </a:r>
            <a:r>
              <a:rPr lang="nl-NL" dirty="0" err="1" smtClean="0"/>
              <a:t>accompanying</a:t>
            </a:r>
            <a:r>
              <a:rPr lang="nl-NL" dirty="0" smtClean="0"/>
              <a:t> editorial pg. 951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Dementia risk is related </a:t>
            </a:r>
            <a:br>
              <a:rPr lang="nl-NL" dirty="0" smtClean="0"/>
            </a:br>
            <a:r>
              <a:rPr lang="nl-NL" dirty="0" smtClean="0"/>
              <a:t>to educational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16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Demography: a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574"/>
            <a:ext cx="8229600" cy="479859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Ageing society is a global issue</a:t>
            </a:r>
          </a:p>
          <a:p>
            <a:r>
              <a:rPr lang="en-GB" dirty="0" smtClean="0"/>
              <a:t>Ageing should be good news – more years, better lives</a:t>
            </a:r>
          </a:p>
          <a:p>
            <a:r>
              <a:rPr lang="en-GB" dirty="0" smtClean="0"/>
              <a:t>Average life expectancy is rising - but varies by education and class</a:t>
            </a:r>
          </a:p>
          <a:p>
            <a:r>
              <a:rPr lang="en-GB" dirty="0" smtClean="0"/>
              <a:t>Healthy life expectancy is not keeping pace</a:t>
            </a:r>
          </a:p>
          <a:p>
            <a:r>
              <a:rPr lang="en-GB" dirty="0" smtClean="0"/>
              <a:t>Old age dependency is a major concern – but people are working later in life (slow change)</a:t>
            </a:r>
          </a:p>
          <a:p>
            <a:r>
              <a:rPr lang="en-GB" dirty="0" smtClean="0"/>
              <a:t>Organisations are slow to learn how to manage the issues</a:t>
            </a:r>
          </a:p>
          <a:p>
            <a:r>
              <a:rPr lang="en-GB" dirty="0" smtClean="0"/>
              <a:t>Processes for transferring memory between generations are poorly developed</a:t>
            </a:r>
          </a:p>
          <a:p>
            <a:r>
              <a:rPr lang="en-GB" dirty="0" smtClean="0"/>
              <a:t>Incidence of dementias is rising</a:t>
            </a:r>
          </a:p>
          <a:p>
            <a:r>
              <a:rPr lang="en-GB" dirty="0" smtClean="0"/>
              <a:t>These issues call for multidisciplinary research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2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66" y="224534"/>
            <a:ext cx="8574066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Later learning can reduce dementia</a:t>
            </a:r>
            <a:br>
              <a:rPr lang="nl-NL" dirty="0" smtClean="0"/>
            </a:br>
            <a:r>
              <a:rPr lang="nl-NL" sz="3600" i="1" dirty="0" smtClean="0"/>
              <a:t>Piano playing and cognitive function</a:t>
            </a:r>
            <a:endParaRPr lang="nl-NL" sz="3600" i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61" y="1705359"/>
            <a:ext cx="6166328" cy="493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6558412"/>
            <a:ext cx="2962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2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86" y="1506702"/>
            <a:ext cx="5663327" cy="4811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1582" y="6256050"/>
            <a:ext cx="3810000" cy="3175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latin typeface="Arial"/>
              </a:rPr>
              <a:t>Modifiable </a:t>
            </a:r>
            <a:r>
              <a:rPr lang="en-US" sz="1000" dirty="0">
                <a:latin typeface="Arial"/>
              </a:rPr>
              <a:t>risk factors for Alzheimer's disease across </a:t>
            </a:r>
            <a:r>
              <a:rPr lang="en-US" sz="1000" dirty="0" smtClean="0">
                <a:latin typeface="Arial"/>
              </a:rPr>
              <a:t>life. </a:t>
            </a:r>
            <a:endParaRPr lang="en-US" sz="1000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000" y="6410366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dirty="0" smtClean="0">
                <a:latin typeface="Arial"/>
              </a:rPr>
              <a:t>Geert </a:t>
            </a:r>
            <a:r>
              <a:rPr lang="en-US" sz="1000" b="1" dirty="0">
                <a:latin typeface="Arial"/>
              </a:rPr>
              <a:t>Jan  </a:t>
            </a:r>
            <a:r>
              <a:rPr lang="en-US" sz="1000" b="1" dirty="0" err="1" smtClean="0">
                <a:latin typeface="Arial"/>
              </a:rPr>
              <a:t>Biessels</a:t>
            </a:r>
            <a:r>
              <a:rPr lang="en-US" sz="1000" b="1" dirty="0" smtClean="0">
                <a:latin typeface="Arial"/>
              </a:rPr>
              <a:t>. </a:t>
            </a:r>
            <a:r>
              <a:rPr lang="en-US" sz="1000" b="1" i="0" dirty="0" err="1" smtClean="0">
                <a:latin typeface="Arial"/>
              </a:rPr>
              <a:t>Capitalising</a:t>
            </a:r>
            <a:r>
              <a:rPr lang="en-US" sz="1000" b="1" i="0" dirty="0" smtClean="0">
                <a:latin typeface="Arial"/>
              </a:rPr>
              <a:t> </a:t>
            </a:r>
            <a:r>
              <a:rPr lang="en-US" sz="1000" b="1" i="0" dirty="0">
                <a:latin typeface="Arial"/>
              </a:rPr>
              <a:t>on modifiable risk factors for Alzheimer's </a:t>
            </a:r>
            <a:r>
              <a:rPr lang="en-US" sz="1000" b="1" dirty="0" smtClean="0">
                <a:latin typeface="Arial"/>
              </a:rPr>
              <a:t>disease. </a:t>
            </a:r>
            <a:r>
              <a:rPr lang="en-US" sz="1000" b="1" dirty="0">
                <a:latin typeface="Arial"/>
              </a:rPr>
              <a:t>The Lancet Neurology, Volume 13, Issue 8, 2014, 752 - 753</a:t>
            </a:r>
          </a:p>
          <a:p>
            <a:endParaRPr lang="en-US" sz="1000" b="1" i="0" dirty="0">
              <a:latin typeface="Arial"/>
            </a:endParaRP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Prevention: a life course perspective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5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Organisational memory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6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Transmitting memory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Organisations lose the memory of their older workers</a:t>
            </a:r>
          </a:p>
          <a:p>
            <a:pPr lvl="1"/>
            <a:r>
              <a:rPr lang="en-GB" dirty="0" smtClean="0"/>
              <a:t>Banking</a:t>
            </a:r>
          </a:p>
          <a:p>
            <a:pPr lvl="1"/>
            <a:r>
              <a:rPr lang="en-GB" dirty="0" smtClean="0"/>
              <a:t>Computing</a:t>
            </a:r>
          </a:p>
          <a:p>
            <a:pPr lvl="1"/>
            <a:r>
              <a:rPr lang="en-GB" dirty="0" smtClean="0"/>
              <a:t>Nuclear engineering</a:t>
            </a:r>
          </a:p>
          <a:p>
            <a:r>
              <a:rPr lang="en-GB" dirty="0" smtClean="0"/>
              <a:t>Older people value transmitting their memory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6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Benefits of adult learning 50-90yrs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2748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5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Further</a:t>
            </a:r>
            <a:r>
              <a:rPr lang="nl-NL" dirty="0" smtClean="0"/>
              <a:t> </a:t>
            </a:r>
            <a:r>
              <a:rPr lang="nl-NL" dirty="0" err="1" smtClean="0"/>
              <a:t>challenges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How to effectively manage established dementia</a:t>
            </a:r>
          </a:p>
          <a:p>
            <a:r>
              <a:rPr lang="nl-NL" dirty="0" smtClean="0"/>
              <a:t>How to develop effective preventive </a:t>
            </a:r>
            <a:r>
              <a:rPr lang="nl-NL" dirty="0"/>
              <a:t>strategies– first signs of succesful public health strategies</a:t>
            </a:r>
            <a:r>
              <a:rPr lang="nl-NL" dirty="0" smtClean="0"/>
              <a:t>?</a:t>
            </a:r>
          </a:p>
          <a:p>
            <a:r>
              <a:rPr lang="nl-NL" dirty="0" smtClean="0"/>
              <a:t>How to understand the impact of mild cognitive impairment on information rich society</a:t>
            </a:r>
          </a:p>
          <a:p>
            <a:r>
              <a:rPr lang="nl-NL" dirty="0" smtClean="0"/>
              <a:t>Strategies for intergenerational transfer</a:t>
            </a:r>
          </a:p>
        </p:txBody>
      </p:sp>
    </p:spTree>
    <p:extLst>
      <p:ext uri="{BB962C8B-B14F-4D97-AF65-F5344CB8AC3E}">
        <p14:creationId xmlns:p14="http://schemas.microsoft.com/office/powerpoint/2010/main" val="5613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313151" y="3039634"/>
            <a:ext cx="8592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/>
              <a:t>Rocca</a:t>
            </a:r>
            <a:r>
              <a:rPr lang="nl-NL" dirty="0"/>
              <a:t> WA, Petersen RC, </a:t>
            </a:r>
            <a:r>
              <a:rPr lang="nl-NL" dirty="0" err="1"/>
              <a:t>Knopman</a:t>
            </a:r>
            <a:r>
              <a:rPr lang="nl-NL" dirty="0"/>
              <a:t> DS, </a:t>
            </a:r>
            <a:r>
              <a:rPr lang="nl-NL" dirty="0" err="1"/>
              <a:t>Hebert</a:t>
            </a:r>
            <a:r>
              <a:rPr lang="nl-NL" dirty="0"/>
              <a:t> LE, Evans DA, Hall KS, </a:t>
            </a:r>
            <a:r>
              <a:rPr lang="nl-NL" dirty="0" err="1"/>
              <a:t>Gao</a:t>
            </a:r>
            <a:r>
              <a:rPr lang="nl-NL" dirty="0"/>
              <a:t> S, </a:t>
            </a:r>
            <a:r>
              <a:rPr lang="nl-NL" dirty="0" err="1"/>
              <a:t>Unverzagt</a:t>
            </a:r>
            <a:r>
              <a:rPr lang="nl-NL" dirty="0"/>
              <a:t> FW, </a:t>
            </a:r>
            <a:r>
              <a:rPr lang="nl-NL" dirty="0" err="1"/>
              <a:t>Langa</a:t>
            </a:r>
            <a:r>
              <a:rPr lang="nl-NL" dirty="0"/>
              <a:t> KM, Larson EB, White LR. Trends in the </a:t>
            </a:r>
            <a:r>
              <a:rPr lang="nl-NL" dirty="0" err="1"/>
              <a:t>incidence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prevalence</a:t>
            </a:r>
            <a:r>
              <a:rPr lang="nl-NL" dirty="0"/>
              <a:t> of </a:t>
            </a:r>
            <a:r>
              <a:rPr lang="nl-NL" dirty="0" err="1"/>
              <a:t>Alzheimer's</a:t>
            </a:r>
            <a:r>
              <a:rPr lang="nl-NL" dirty="0"/>
              <a:t> </a:t>
            </a:r>
            <a:r>
              <a:rPr lang="nl-NL" dirty="0" err="1"/>
              <a:t>disease</a:t>
            </a:r>
            <a:r>
              <a:rPr lang="nl-NL" dirty="0"/>
              <a:t>, dementia,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cognitive</a:t>
            </a:r>
            <a:r>
              <a:rPr lang="nl-NL" dirty="0"/>
              <a:t> </a:t>
            </a:r>
            <a:r>
              <a:rPr lang="nl-NL" dirty="0" err="1"/>
              <a:t>impairment</a:t>
            </a:r>
            <a:r>
              <a:rPr lang="nl-NL" dirty="0"/>
              <a:t> in the United </a:t>
            </a:r>
            <a:r>
              <a:rPr lang="nl-NL" dirty="0" err="1"/>
              <a:t>States</a:t>
            </a:r>
            <a:r>
              <a:rPr lang="nl-NL" dirty="0"/>
              <a:t>. </a:t>
            </a:r>
            <a:r>
              <a:rPr lang="nl-NL" dirty="0" err="1"/>
              <a:t>Alzheimers</a:t>
            </a:r>
            <a:r>
              <a:rPr lang="nl-NL" dirty="0"/>
              <a:t> Dement. 2011 Jan;7(1):80-93. </a:t>
            </a:r>
          </a:p>
        </p:txBody>
      </p:sp>
      <p:sp>
        <p:nvSpPr>
          <p:cNvPr id="4" name="Rechthoek 3"/>
          <p:cNvSpPr/>
          <p:nvPr/>
        </p:nvSpPr>
        <p:spPr>
          <a:xfrm>
            <a:off x="313151" y="4318003"/>
            <a:ext cx="8592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Schrijvers EM, </a:t>
            </a:r>
            <a:r>
              <a:rPr lang="nl-NL" dirty="0" err="1"/>
              <a:t>Verhaaren</a:t>
            </a:r>
            <a:r>
              <a:rPr lang="nl-NL" dirty="0"/>
              <a:t> BF, </a:t>
            </a:r>
            <a:r>
              <a:rPr lang="nl-NL" dirty="0" err="1"/>
              <a:t>Koudstaal</a:t>
            </a:r>
            <a:r>
              <a:rPr lang="nl-NL" dirty="0"/>
              <a:t> PJ, Hofman A, </a:t>
            </a:r>
            <a:r>
              <a:rPr lang="nl-NL" dirty="0" err="1"/>
              <a:t>Ikram</a:t>
            </a:r>
            <a:r>
              <a:rPr lang="nl-NL" dirty="0"/>
              <a:t> MA, </a:t>
            </a:r>
            <a:r>
              <a:rPr lang="nl-NL" dirty="0" err="1"/>
              <a:t>Breteler</a:t>
            </a:r>
            <a:r>
              <a:rPr lang="nl-NL" dirty="0"/>
              <a:t> MM. Is dementia </a:t>
            </a:r>
            <a:r>
              <a:rPr lang="nl-NL" dirty="0" err="1"/>
              <a:t>incidence</a:t>
            </a:r>
            <a:r>
              <a:rPr lang="nl-NL" dirty="0"/>
              <a:t> </a:t>
            </a:r>
            <a:r>
              <a:rPr lang="nl-NL" dirty="0" err="1"/>
              <a:t>declining</a:t>
            </a:r>
            <a:r>
              <a:rPr lang="nl-NL" dirty="0"/>
              <a:t>?: Trends in dementia </a:t>
            </a:r>
            <a:r>
              <a:rPr lang="nl-NL" dirty="0" err="1"/>
              <a:t>incidence</a:t>
            </a:r>
            <a:r>
              <a:rPr lang="nl-NL" dirty="0"/>
              <a:t> </a:t>
            </a:r>
            <a:r>
              <a:rPr lang="nl-NL" dirty="0" err="1"/>
              <a:t>since</a:t>
            </a:r>
            <a:r>
              <a:rPr lang="nl-NL" dirty="0"/>
              <a:t> 1990 in the Rotterdam </a:t>
            </a:r>
            <a:r>
              <a:rPr lang="nl-NL" dirty="0" err="1"/>
              <a:t>Study</a:t>
            </a:r>
            <a:r>
              <a:rPr lang="nl-NL" dirty="0"/>
              <a:t>. </a:t>
            </a:r>
            <a:r>
              <a:rPr lang="nl-NL" dirty="0" err="1"/>
              <a:t>Neurology</a:t>
            </a:r>
            <a:r>
              <a:rPr lang="nl-NL" dirty="0"/>
              <a:t>. 2012 May 8;78(19):1456-63.</a:t>
            </a:r>
          </a:p>
        </p:txBody>
      </p:sp>
      <p:sp>
        <p:nvSpPr>
          <p:cNvPr id="5" name="Rechthoek 4"/>
          <p:cNvSpPr/>
          <p:nvPr/>
        </p:nvSpPr>
        <p:spPr>
          <a:xfrm>
            <a:off x="313151" y="5397812"/>
            <a:ext cx="85928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/>
              <a:t>Qiu</a:t>
            </a:r>
            <a:r>
              <a:rPr lang="nl-NL" dirty="0"/>
              <a:t> C, </a:t>
            </a:r>
            <a:r>
              <a:rPr lang="nl-NL" dirty="0" err="1"/>
              <a:t>von</a:t>
            </a:r>
            <a:r>
              <a:rPr lang="nl-NL" dirty="0"/>
              <a:t> Strauss E, </a:t>
            </a:r>
            <a:r>
              <a:rPr lang="nl-NL" dirty="0" err="1"/>
              <a:t>Bäckman</a:t>
            </a:r>
            <a:r>
              <a:rPr lang="nl-NL" dirty="0"/>
              <a:t> L, </a:t>
            </a:r>
            <a:r>
              <a:rPr lang="nl-NL" dirty="0" err="1"/>
              <a:t>Winblad</a:t>
            </a:r>
            <a:r>
              <a:rPr lang="nl-NL" dirty="0"/>
              <a:t> B, </a:t>
            </a:r>
            <a:r>
              <a:rPr lang="nl-NL" dirty="0" err="1"/>
              <a:t>Fratiglioni</a:t>
            </a:r>
            <a:r>
              <a:rPr lang="nl-NL" dirty="0"/>
              <a:t> L. </a:t>
            </a:r>
            <a:r>
              <a:rPr lang="nl-NL" dirty="0" err="1"/>
              <a:t>Twenty-year</a:t>
            </a:r>
            <a:r>
              <a:rPr lang="nl-NL" dirty="0"/>
              <a:t> changes in dementia </a:t>
            </a:r>
            <a:r>
              <a:rPr lang="nl-NL" dirty="0" err="1"/>
              <a:t>occurrence</a:t>
            </a:r>
            <a:r>
              <a:rPr lang="nl-NL" dirty="0"/>
              <a:t> </a:t>
            </a:r>
            <a:r>
              <a:rPr lang="nl-NL" dirty="0" err="1"/>
              <a:t>suggest</a:t>
            </a:r>
            <a:r>
              <a:rPr lang="nl-NL" dirty="0"/>
              <a:t> </a:t>
            </a:r>
            <a:r>
              <a:rPr lang="nl-NL" dirty="0" err="1"/>
              <a:t>decreasing</a:t>
            </a:r>
            <a:r>
              <a:rPr lang="nl-NL" dirty="0"/>
              <a:t> </a:t>
            </a:r>
            <a:r>
              <a:rPr lang="nl-NL" dirty="0" err="1"/>
              <a:t>incidence</a:t>
            </a:r>
            <a:r>
              <a:rPr lang="nl-NL" dirty="0"/>
              <a:t> in </a:t>
            </a:r>
            <a:r>
              <a:rPr lang="nl-NL" dirty="0" err="1"/>
              <a:t>central</a:t>
            </a:r>
            <a:r>
              <a:rPr lang="nl-NL" dirty="0"/>
              <a:t> Stockholm, Sweden. </a:t>
            </a:r>
            <a:r>
              <a:rPr lang="nl-NL" dirty="0" err="1"/>
              <a:t>Neurology</a:t>
            </a:r>
            <a:r>
              <a:rPr lang="nl-NL" dirty="0"/>
              <a:t>. 2013 May 14;80(20):1888-94.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825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Optimistic trends yet prevalence will increase due to ageing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5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91016" y="3031300"/>
            <a:ext cx="584204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err="1" smtClean="0"/>
              <a:t>Thank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you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for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your</a:t>
            </a:r>
            <a:r>
              <a:rPr lang="nl-NL" sz="3600" b="1" dirty="0" smtClean="0"/>
              <a:t> attention!</a:t>
            </a:r>
          </a:p>
          <a:p>
            <a:endParaRPr lang="nl-NL" sz="2800" dirty="0" smtClean="0"/>
          </a:p>
          <a:p>
            <a:endParaRPr lang="nl-NL" sz="2800" dirty="0"/>
          </a:p>
          <a:p>
            <a:r>
              <a:rPr lang="nl-NL" sz="2800" dirty="0" smtClean="0"/>
              <a:t>Stephen.Mcnair@niace.org.uk</a:t>
            </a:r>
            <a:endParaRPr lang="nl-NL" sz="2800" dirty="0"/>
          </a:p>
          <a:p>
            <a:r>
              <a:rPr lang="nl-NL" sz="2800" dirty="0" smtClean="0"/>
              <a:t>e.buskens@umcg.nl</a:t>
            </a:r>
            <a:endParaRPr lang="nl-NL" sz="2800" dirty="0"/>
          </a:p>
        </p:txBody>
      </p:sp>
      <p:pic>
        <p:nvPicPr>
          <p:cNvPr id="3074" name="Picture 2" descr="http://nhne-pulse.org/wp-content/uploads/2011/04/old-music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55" y="968377"/>
            <a:ext cx="6749278" cy="48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895592" y="6187858"/>
            <a:ext cx="1128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Let’s</a:t>
            </a:r>
            <a:r>
              <a:rPr lang="nl-NL" dirty="0" smtClean="0"/>
              <a:t> </a:t>
            </a:r>
            <a:r>
              <a:rPr lang="nl-NL" dirty="0" err="1" smtClean="0"/>
              <a:t>play</a:t>
            </a:r>
            <a:r>
              <a:rPr lang="nl-NL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33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16" y="1574607"/>
            <a:ext cx="3829203" cy="514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JPI – More years: better lives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73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JPI “More years: Better lives”</a:t>
            </a:r>
            <a:endParaRPr lang="en-GB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14 countries (including Canada)</a:t>
            </a:r>
          </a:p>
          <a:p>
            <a:r>
              <a:rPr lang="en-GB" dirty="0" smtClean="0"/>
              <a:t>Focus is on the implications of demographic change – mainly ageing</a:t>
            </a:r>
          </a:p>
          <a:p>
            <a:r>
              <a:rPr lang="en-GB" dirty="0" smtClean="0"/>
              <a:t>Organisation: </a:t>
            </a:r>
          </a:p>
          <a:p>
            <a:pPr lvl="1"/>
            <a:r>
              <a:rPr lang="en-GB" dirty="0" smtClean="0"/>
              <a:t>General Assembly – national representatives </a:t>
            </a:r>
          </a:p>
          <a:p>
            <a:pPr lvl="1"/>
            <a:r>
              <a:rPr lang="en-GB" dirty="0" smtClean="0"/>
              <a:t>5 specialist working groups: </a:t>
            </a:r>
            <a:r>
              <a:rPr lang="en-GB" sz="2300" i="1" dirty="0" smtClean="0"/>
              <a:t>health &amp; performance, social systems &amp; welfare, work &amp; productivity, education &amp; learning, housing and development - </a:t>
            </a:r>
            <a:r>
              <a:rPr lang="en-GB" sz="1800" dirty="0" smtClean="0"/>
              <a:t>&gt;</a:t>
            </a:r>
            <a:r>
              <a:rPr lang="en-GB" sz="1800" dirty="0"/>
              <a:t>100 scientific experts</a:t>
            </a:r>
            <a:endParaRPr lang="en-GB" sz="2300" i="1" dirty="0" smtClean="0"/>
          </a:p>
          <a:p>
            <a:pPr lvl="1"/>
            <a:r>
              <a:rPr lang="en-GB" dirty="0" smtClean="0"/>
              <a:t>Scientific Advisory Board – chairs &amp; vice chairs of working groups</a:t>
            </a:r>
          </a:p>
          <a:p>
            <a:pPr lvl="1"/>
            <a:r>
              <a:rPr lang="en-GB" dirty="0" smtClean="0"/>
              <a:t>Societal Advisory Board – stakeholder interests at European level</a:t>
            </a:r>
          </a:p>
          <a:p>
            <a:r>
              <a:rPr lang="en-GB" dirty="0" smtClean="0"/>
              <a:t>Fast Track projects on:</a:t>
            </a:r>
          </a:p>
          <a:p>
            <a:pPr lvl="1"/>
            <a:r>
              <a:rPr lang="en-GB" dirty="0" smtClean="0"/>
              <a:t>Data – multidisciplinary review of 337 current sources - </a:t>
            </a:r>
            <a:r>
              <a:rPr lang="en-GB" i="1" dirty="0" smtClean="0"/>
              <a:t>completed</a:t>
            </a:r>
          </a:p>
          <a:p>
            <a:pPr lvl="1"/>
            <a:r>
              <a:rPr lang="en-GB" dirty="0" smtClean="0"/>
              <a:t>Retirement decision making – review of current research, policies and practice – </a:t>
            </a:r>
            <a:r>
              <a:rPr lang="en-GB" i="1" dirty="0" smtClean="0"/>
              <a:t>completing end 2014</a:t>
            </a:r>
          </a:p>
          <a:p>
            <a:r>
              <a:rPr lang="en-GB" dirty="0" smtClean="0"/>
              <a:t>Strategic Research Agenda – published Spring 2014</a:t>
            </a:r>
          </a:p>
        </p:txBody>
      </p:sp>
    </p:spTree>
    <p:extLst>
      <p:ext uri="{BB962C8B-B14F-4D97-AF65-F5344CB8AC3E}">
        <p14:creationId xmlns:p14="http://schemas.microsoft.com/office/powerpoint/2010/main" val="3095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Research 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Four domains:</a:t>
            </a:r>
          </a:p>
          <a:p>
            <a:pPr lvl="1"/>
            <a:r>
              <a:rPr lang="en-GB" dirty="0" smtClean="0"/>
              <a:t>Quality of Life, health and wellbeing</a:t>
            </a:r>
            <a:endParaRPr lang="en-GB" dirty="0"/>
          </a:p>
          <a:p>
            <a:pPr lvl="1"/>
            <a:r>
              <a:rPr lang="en-GB" dirty="0" smtClean="0"/>
              <a:t>Economic and social production</a:t>
            </a:r>
          </a:p>
          <a:p>
            <a:pPr lvl="1"/>
            <a:r>
              <a:rPr lang="en-GB" dirty="0" smtClean="0"/>
              <a:t>Governance and institutions</a:t>
            </a:r>
          </a:p>
          <a:p>
            <a:pPr lvl="1"/>
            <a:r>
              <a:rPr lang="en-GB" dirty="0" smtClean="0"/>
              <a:t>Sustainable welfare</a:t>
            </a:r>
          </a:p>
          <a:p>
            <a:r>
              <a:rPr lang="en-GB" dirty="0" smtClean="0"/>
              <a:t>11 Research priorities</a:t>
            </a:r>
          </a:p>
        </p:txBody>
      </p:sp>
    </p:spTree>
    <p:extLst>
      <p:ext uri="{BB962C8B-B14F-4D97-AF65-F5344CB8AC3E}">
        <p14:creationId xmlns:p14="http://schemas.microsoft.com/office/powerpoint/2010/main" val="25019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Dimensions of demography</a:t>
            </a:r>
            <a:br>
              <a:rPr lang="en-GB" dirty="0" smtClean="0"/>
            </a:br>
            <a:r>
              <a:rPr lang="en-GB" dirty="0" smtClean="0"/>
              <a:t>trends and issues</a:t>
            </a:r>
            <a:endParaRPr lang="en-GB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9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Population ageing: </a:t>
            </a:r>
            <a:br>
              <a:rPr lang="nl-NL" dirty="0" smtClean="0"/>
            </a:br>
            <a:r>
              <a:rPr lang="nl-NL" dirty="0" smtClean="0"/>
              <a:t>a worldwide phenomenon</a:t>
            </a:r>
            <a:endParaRPr lang="nl-NL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1" y="1544059"/>
            <a:ext cx="59817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1" y="2330921"/>
            <a:ext cx="56673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92" y="3233086"/>
            <a:ext cx="6431811" cy="215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ep 2"/>
          <p:cNvGrpSpPr/>
          <p:nvPr/>
        </p:nvGrpSpPr>
        <p:grpSpPr>
          <a:xfrm>
            <a:off x="2533931" y="4416163"/>
            <a:ext cx="6444065" cy="2328178"/>
            <a:chOff x="2356507" y="4347923"/>
            <a:chExt cx="6444065" cy="2328178"/>
          </a:xfrm>
        </p:grpSpPr>
        <p:pic>
          <p:nvPicPr>
            <p:cNvPr id="522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795" y="4360175"/>
              <a:ext cx="2559777" cy="2315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6507" y="4373693"/>
              <a:ext cx="2614858" cy="2302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2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861" y="4347923"/>
              <a:ext cx="2567291" cy="2328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" y="1515077"/>
            <a:ext cx="8706600" cy="522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9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The new old age:</a:t>
            </a:r>
            <a:br>
              <a:rPr lang="nl-NL" dirty="0" smtClean="0"/>
            </a:br>
            <a:r>
              <a:rPr lang="nl-NL" dirty="0" smtClean="0"/>
              <a:t>“third” and “fourth” ages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5" y="1736849"/>
            <a:ext cx="7973544" cy="537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831481" y="1414269"/>
            <a:ext cx="306608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QoL</a:t>
            </a:r>
            <a:r>
              <a:rPr lang="nl-N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</a:t>
            </a:r>
            <a:r>
              <a:rPr lang="nl-N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participation</a:t>
            </a:r>
            <a:endParaRPr lang="nl-N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Health care </a:t>
            </a:r>
            <a:r>
              <a:rPr lang="nl-NL" sz="2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costs</a:t>
            </a:r>
            <a:endParaRPr lang="nl-NL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nl-N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Labour market</a:t>
            </a:r>
          </a:p>
          <a:p>
            <a:r>
              <a:rPr lang="nl-N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Welfare</a:t>
            </a:r>
          </a:p>
          <a:p>
            <a:r>
              <a:rPr lang="nl-N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Pensions</a:t>
            </a:r>
          </a:p>
          <a:p>
            <a:r>
              <a:rPr lang="nl-NL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Etc..</a:t>
            </a:r>
            <a:endParaRPr lang="nl-NL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Rechte verbindingslijn met pijl 4"/>
          <p:cNvCxnSpPr/>
          <p:nvPr/>
        </p:nvCxnSpPr>
        <p:spPr>
          <a:xfrm flipH="1">
            <a:off x="6288067" y="2379223"/>
            <a:ext cx="889348" cy="17668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934218" y="1980879"/>
            <a:ext cx="602286" cy="1914716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4934218" y="1980879"/>
            <a:ext cx="1516686" cy="1714299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Tekstvak 3"/>
          <p:cNvSpPr txBox="1"/>
          <p:nvPr/>
        </p:nvSpPr>
        <p:spPr>
          <a:xfrm>
            <a:off x="5301302" y="1841327"/>
            <a:ext cx="389132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l-NL" sz="2400" dirty="0" err="1" smtClean="0">
                <a:solidFill>
                  <a:srgbClr val="FF0000"/>
                </a:solidFill>
              </a:rPr>
              <a:t>Cognitive</a:t>
            </a:r>
            <a:r>
              <a:rPr lang="nl-NL" sz="2400" dirty="0" smtClean="0">
                <a:solidFill>
                  <a:srgbClr val="FF0000"/>
                </a:solidFill>
              </a:rPr>
              <a:t> </a:t>
            </a:r>
            <a:r>
              <a:rPr lang="nl-NL" sz="2400" dirty="0" err="1" smtClean="0">
                <a:solidFill>
                  <a:srgbClr val="FF0000"/>
                </a:solidFill>
              </a:rPr>
              <a:t>decline</a:t>
            </a:r>
            <a:r>
              <a:rPr lang="nl-NL" sz="2400" dirty="0" smtClean="0">
                <a:solidFill>
                  <a:srgbClr val="FF0000"/>
                </a:solidFill>
              </a:rPr>
              <a:t> &amp; Dementia</a:t>
            </a:r>
            <a:endParaRPr lang="nl-NL" sz="2400" dirty="0">
              <a:solidFill>
                <a:srgbClr val="FF0000"/>
              </a:solidFill>
            </a:endParaRP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7177415" y="2379223"/>
            <a:ext cx="0" cy="1919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3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dirty="0" smtClean="0"/>
              <a:t>Health care expenditures</a:t>
            </a:r>
            <a:endParaRPr lang="en-US" dirty="0" smtClean="0"/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24" name="Picture 2" descr="http://logicfreezone.files.wordpress.com/2012/01/kosten-gezondheidszorg-2003-per-inwoner-naar-leeftij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419225"/>
            <a:ext cx="9001125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kstvak 1"/>
          <p:cNvSpPr txBox="1"/>
          <p:nvPr/>
        </p:nvSpPr>
        <p:spPr>
          <a:xfrm>
            <a:off x="1039659" y="1437362"/>
            <a:ext cx="136533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/>
              <a:t>inhabitant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4572000" y="6475957"/>
            <a:ext cx="57606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17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722</Words>
  <Application>Microsoft Office PowerPoint</Application>
  <PresentationFormat>Presentazione su schermo (4:3)</PresentationFormat>
  <Paragraphs>139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Office-thema</vt:lpstr>
      <vt:lpstr>Demographic change  and memory</vt:lpstr>
      <vt:lpstr>Demography: a summary</vt:lpstr>
      <vt:lpstr>JPI – More years: better lives</vt:lpstr>
      <vt:lpstr>JPI “More years: Better lives”</vt:lpstr>
      <vt:lpstr>Strategic Research Agenda</vt:lpstr>
      <vt:lpstr>Dimensions of demography trends and issues</vt:lpstr>
      <vt:lpstr>Population ageing:  a worldwide phenomenon</vt:lpstr>
      <vt:lpstr>The new old age: “third” and “fourth” ages</vt:lpstr>
      <vt:lpstr>Health care expenditures</vt:lpstr>
      <vt:lpstr>‘Old age dependency’:  the policy challenge</vt:lpstr>
      <vt:lpstr>People are working longer</vt:lpstr>
      <vt:lpstr>Presentazione standard di PowerPoint</vt:lpstr>
      <vt:lpstr>Memory and MYBL</vt:lpstr>
      <vt:lpstr>Presentazione standard di PowerPoint</vt:lpstr>
      <vt:lpstr>Individual memory: the dementia challenge</vt:lpstr>
      <vt:lpstr>Dementia will grow as an issue  general agreement</vt:lpstr>
      <vt:lpstr>Dementias: modifiable risk factors</vt:lpstr>
      <vt:lpstr>Midlife fitness reduces dementia</vt:lpstr>
      <vt:lpstr>Dementia risk is related  to educational level</vt:lpstr>
      <vt:lpstr>Later learning can reduce dementia Piano playing and cognitive function</vt:lpstr>
      <vt:lpstr>Prevention: a life course perspective</vt:lpstr>
      <vt:lpstr>Organisational memory</vt:lpstr>
      <vt:lpstr>Transmitting memory</vt:lpstr>
      <vt:lpstr>Benefits of adult learning 50-90yrs</vt:lpstr>
      <vt:lpstr>Further challenges</vt:lpstr>
      <vt:lpstr>Optimistic trends yet prevalence will increase due to ageing</vt:lpstr>
      <vt:lpstr>Presentazione standard di PowerPoint</vt:lpstr>
    </vt:vector>
  </TitlesOfParts>
  <Company>huisjeopdedijk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dementie</dc:title>
  <dc:creator>Sophia De rooij</dc:creator>
  <cp:lastModifiedBy>LINCEI</cp:lastModifiedBy>
  <cp:revision>56</cp:revision>
  <dcterms:created xsi:type="dcterms:W3CDTF">2014-10-25T20:44:40Z</dcterms:created>
  <dcterms:modified xsi:type="dcterms:W3CDTF">2014-11-19T07:40:02Z</dcterms:modified>
</cp:coreProperties>
</file>